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0"/>
  </p:notes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7" autoAdjust="0"/>
  </p:normalViewPr>
  <p:slideViewPr>
    <p:cSldViewPr showGuides="1">
      <p:cViewPr varScale="1">
        <p:scale>
          <a:sx n="112" d="100"/>
          <a:sy n="112" d="100"/>
        </p:scale>
        <p:origin x="-159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8.wmf"/><Relationship Id="rId5" Type="http://schemas.openxmlformats.org/officeDocument/2006/relationships/image" Target="../media/image19.wmf"/><Relationship Id="rId4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0D53A-A3A9-4785-8F95-13CA35C29A76}" type="datetimeFigureOut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0FFDE-72E4-4E33-A11F-D22F07A26A2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76962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76962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28600"/>
          </a:xfrm>
        </p:spPr>
        <p:txBody>
          <a:bodyPr/>
          <a:lstStyle>
            <a:lvl1pPr algn="r">
              <a:defRPr sz="1400"/>
            </a:lvl1pPr>
          </a:lstStyle>
          <a:p>
            <a:fld id="{B8DE410C-548C-4175-A52F-A7A6DEA1EC1F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219200" cy="24384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81000" y="3657599"/>
            <a:ext cx="8610600" cy="127063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381000" y="5029200"/>
            <a:ext cx="86106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152400" y="36576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152400" y="502920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5F296C-4657-42E4-BA8F-2F4F6816E90D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9DCC5-ABBA-4500-9AB1-154014DA660B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8839200" cy="533400"/>
          </a:xfrm>
        </p:spPr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5200" y="6477000"/>
            <a:ext cx="1676400" cy="245110"/>
          </a:xfrm>
        </p:spPr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7000"/>
            <a:ext cx="4876800" cy="24511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477000"/>
            <a:ext cx="1981200" cy="24511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152400" y="838200"/>
            <a:ext cx="8839200" cy="54864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9619C9BC-6667-4703-9427-B203200B4749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C08FE-5FDA-488B-9814-6E196D8A6300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78B83-1654-4051-B09A-2165CBE5FE3E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02F4C-17BB-43F3-87CC-D5F9A27DF5B5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24800-D427-4FE6-A63D-7627C8050503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34CD7-0505-4D04-83B9-C92B22514E0B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C2B2F-5AB0-45F0-A353-28B725C9D3B3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4AD71F2-79F5-4BBD-B8F3-A63A44006ACD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157DED-2631-4FEA-894F-3C72F5E7FC9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1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6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5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3" Type="http://schemas.openxmlformats.org/officeDocument/2006/relationships/image" Target="../media/image10.jpeg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6.bin"/><Relationship Id="rId9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Day 08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err="1" smtClean="0"/>
              <a:t>Denavit-Hartenberg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380BC-50EF-441E-9814-3AD4580E8883}" type="datetime1">
              <a:rPr lang="en-US" smtClean="0"/>
              <a:pPr/>
              <a:t>1/20/2012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1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not coplanar (skew)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pPr lvl="1"/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126078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8900000" flipH="1">
            <a:off x="4211618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837778" y="25146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6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778" y="25146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1824578" y="1905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7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4578" y="1905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155278" y="25908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2040478" y="3429000"/>
            <a:ext cx="3048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040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116678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5400000" flipH="1" flipV="1">
            <a:off x="4936078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088478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164678" y="3429000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088478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2650078" y="2630269"/>
            <a:ext cx="222208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shortest line between</a:t>
            </a:r>
          </a:p>
          <a:p>
            <a:pPr algn="ctr"/>
            <a:r>
              <a:rPr lang="en-CA" dirty="0" smtClean="0">
                <a:solidFill>
                  <a:srgbClr val="FF0000"/>
                </a:solidFill>
              </a:rPr>
              <a:t>and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107524" name="Object 6"/>
          <p:cNvGraphicFramePr>
            <a:graphicFrameLocks noChangeAspect="1"/>
          </p:cNvGraphicFramePr>
          <p:nvPr/>
        </p:nvGraphicFramePr>
        <p:xfrm>
          <a:off x="3107278" y="2797175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8" name="Equation" r:id="rId7" imgW="228600" imgH="241200" progId="Equation.3">
                  <p:embed/>
                </p:oleObj>
              </mc:Choice>
              <mc:Fallback>
                <p:oleObj name="Equation" r:id="rId7" imgW="2286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278" y="2797175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5" name="Object 6"/>
          <p:cNvGraphicFramePr>
            <a:graphicFrameLocks noChangeAspect="1"/>
          </p:cNvGraphicFramePr>
          <p:nvPr/>
        </p:nvGraphicFramePr>
        <p:xfrm>
          <a:off x="3945478" y="28194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39" name="Equation" r:id="rId8" imgW="164880" imgH="241200" progId="Equation.3">
                  <p:embed/>
                </p:oleObj>
              </mc:Choice>
              <mc:Fallback>
                <p:oleObj name="Equation" r:id="rId8" imgW="1648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45478" y="28194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056978" y="3151188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0" name="Equation" r:id="rId9" imgW="177480" imgH="241200" progId="Equation.3">
                  <p:embed/>
                </p:oleObj>
              </mc:Choice>
              <mc:Fallback>
                <p:oleObj name="Equation" r:id="rId9" imgW="17748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6978" y="3151188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4936078" y="4168775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1" name="Equation" r:id="rId11" imgW="177480" imgH="241200" progId="Equation.3">
                  <p:embed/>
                </p:oleObj>
              </mc:Choice>
              <mc:Fallback>
                <p:oleObj name="Equation" r:id="rId11" imgW="1774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6078" y="4168775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164678" y="42672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308341" y="3361537"/>
            <a:ext cx="762000" cy="1049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8" name="Object 6"/>
          <p:cNvGraphicFramePr>
            <a:graphicFrameLocks noChangeAspect="1"/>
          </p:cNvGraphicFramePr>
          <p:nvPr/>
        </p:nvGraphicFramePr>
        <p:xfrm>
          <a:off x="3564478" y="33528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42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4478" y="33528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2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are parallel ( </a:t>
            </a:r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r>
              <a:rPr lang="en-CA" dirty="0" smtClean="0">
                <a:cs typeface="Times New Roman" pitchFamily="18" charset="0"/>
              </a:rPr>
              <a:t>)</a:t>
            </a: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endParaRPr lang="en-CA" dirty="0" smtClean="0">
              <a:cs typeface="Times New Roman" pitchFamily="18" charset="0"/>
            </a:endParaRPr>
          </a:p>
          <a:p>
            <a:pPr lvl="1"/>
            <a:r>
              <a:rPr lang="en-CA" dirty="0" smtClean="0">
                <a:cs typeface="Times New Roman" pitchFamily="18" charset="0"/>
              </a:rPr>
              <a:t>notice that this choice results in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 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18288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5334000" y="19050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0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9050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2527300" y="1905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1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7300" y="1905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Connector 13"/>
          <p:cNvCxnSpPr/>
          <p:nvPr/>
        </p:nvCxnSpPr>
        <p:spPr>
          <a:xfrm>
            <a:off x="2819400" y="3429000"/>
            <a:ext cx="2667000" cy="0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27432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28194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4864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7416800" y="31242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2" name="Equation" r:id="rId7" imgW="177480" imgH="241200" progId="Equation.3">
                  <p:embed/>
                </p:oleObj>
              </mc:Choice>
              <mc:Fallback>
                <p:oleObj name="Equation" r:id="rId7" imgW="17748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6800" y="31242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5638800" y="3863975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3" name="Equation" r:id="rId9" imgW="177480" imgH="241200" progId="Equation.3">
                  <p:embed/>
                </p:oleObj>
              </mc:Choice>
              <mc:Fallback>
                <p:oleObj name="Equation" r:id="rId9" imgW="177480" imgH="241200" progId="Equation.3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863975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5867400" y="39624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0"/>
            <a:endCxn id="27" idx="4"/>
          </p:cNvCxnSpPr>
          <p:nvPr/>
        </p:nvCxnSpPr>
        <p:spPr>
          <a:xfrm rot="16200000" flipV="1">
            <a:off x="5972963" y="3018637"/>
            <a:ext cx="457200" cy="143032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rot="5400000" flipH="1" flipV="1">
            <a:off x="4572794" y="3428206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26670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2" name="Object 6"/>
          <p:cNvGraphicFramePr>
            <a:graphicFrameLocks noChangeAspect="1"/>
          </p:cNvGraphicFramePr>
          <p:nvPr/>
        </p:nvGraphicFramePr>
        <p:xfrm>
          <a:off x="2082800" y="3151188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4" name="Equation" r:id="rId11" imgW="228600" imgH="241200" progId="Equation.3">
                  <p:embed/>
                </p:oleObj>
              </mc:Choice>
              <mc:Fallback>
                <p:oleObj name="Equation" r:id="rId11" imgW="228600" imgH="241200" progId="Equation.3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82800" y="3151188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2" name="Straight Connector 31"/>
          <p:cNvCxnSpPr/>
          <p:nvPr/>
        </p:nvCxnSpPr>
        <p:spPr>
          <a:xfrm>
            <a:off x="53340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5257800" y="33528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4102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8553" name="Object 6"/>
          <p:cNvGraphicFramePr>
            <a:graphicFrameLocks noChangeAspect="1"/>
          </p:cNvGraphicFramePr>
          <p:nvPr/>
        </p:nvGraphicFramePr>
        <p:xfrm>
          <a:off x="3987800" y="33528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65" name="Equation" r:id="rId13" imgW="177480" imgH="241200" progId="Equation.3">
                  <p:embed/>
                </p:oleObj>
              </mc:Choice>
              <mc:Fallback>
                <p:oleObj name="Equation" r:id="rId13" imgW="17748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87800" y="33528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Case 3</a:t>
            </a:r>
          </a:p>
          <a:p>
            <a:pPr lvl="1"/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 (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 = 0</a:t>
            </a:r>
            <a:r>
              <a:rPr lang="en-CA" dirty="0" smtClean="0"/>
              <a:t> )</a:t>
            </a:r>
            <a:endParaRPr lang="en-CA" dirty="0" smtClean="0"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5400000" flipH="1" flipV="1">
            <a:off x="3657600" y="3429000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2" name="Object 6"/>
          <p:cNvGraphicFramePr>
            <a:graphicFrameLocks noChangeAspect="1"/>
          </p:cNvGraphicFramePr>
          <p:nvPr/>
        </p:nvGraphicFramePr>
        <p:xfrm>
          <a:off x="3505200" y="3886200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8" name="Equation" r:id="rId3" imgW="164880" imgH="241200" progId="Equation.3">
                  <p:embed/>
                </p:oleObj>
              </mc:Choice>
              <mc:Fallback>
                <p:oleObj name="Equation" r:id="rId3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3886200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3" name="Object 6"/>
          <p:cNvGraphicFramePr>
            <a:graphicFrameLocks noChangeAspect="1"/>
          </p:cNvGraphicFramePr>
          <p:nvPr/>
        </p:nvGraphicFramePr>
        <p:xfrm>
          <a:off x="4356100" y="1905000"/>
          <a:ext cx="457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79" name="Equation" r:id="rId5" imgW="228600" imgH="241200" progId="Equation.3">
                  <p:embed/>
                </p:oleObj>
              </mc:Choice>
              <mc:Fallback>
                <p:oleObj name="Equation" r:id="rId5" imgW="228600" imgH="2412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6100" y="1905000"/>
                        <a:ext cx="457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Straight Arrow Connector 25"/>
          <p:cNvCxnSpPr/>
          <p:nvPr/>
        </p:nvCxnSpPr>
        <p:spPr>
          <a:xfrm>
            <a:off x="4572000" y="3427412"/>
            <a:ext cx="18288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7526" name="Object 6"/>
          <p:cNvGraphicFramePr>
            <a:graphicFrameLocks noChangeAspect="1"/>
          </p:cNvGraphicFramePr>
          <p:nvPr/>
        </p:nvGraphicFramePr>
        <p:xfrm>
          <a:off x="6502400" y="3124200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0" name="Equation" r:id="rId7" imgW="177480" imgH="241200" progId="Equation.3">
                  <p:embed/>
                </p:oleObj>
              </mc:Choice>
              <mc:Fallback>
                <p:oleObj name="Equation" r:id="rId7" imgW="17748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2400" y="3124200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7527" name="Object 6"/>
          <p:cNvGraphicFramePr>
            <a:graphicFrameLocks noChangeAspect="1"/>
          </p:cNvGraphicFramePr>
          <p:nvPr/>
        </p:nvGraphicFramePr>
        <p:xfrm>
          <a:off x="2133600" y="2797175"/>
          <a:ext cx="355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81" name="Equation" r:id="rId9" imgW="177480" imgH="241200" progId="Equation.3">
                  <p:embed/>
                </p:oleObj>
              </mc:Choice>
              <mc:Fallback>
                <p:oleObj name="Equation" r:id="rId9" imgW="17748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797175"/>
                        <a:ext cx="355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2362200" y="2895600"/>
            <a:ext cx="2098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</a:rPr>
              <a:t>point of intersection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35" name="Straight Arrow Connector 34"/>
          <p:cNvCxnSpPr>
            <a:stCxn id="33" idx="2"/>
          </p:cNvCxnSpPr>
          <p:nvPr/>
        </p:nvCxnSpPr>
        <p:spPr>
          <a:xfrm rot="16200000" flipH="1">
            <a:off x="3871629" y="2804829"/>
            <a:ext cx="164068" cy="108427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8900000" flipH="1">
            <a:off x="3652274" y="3428205"/>
            <a:ext cx="1828800" cy="15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192878" y="3962400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(out of page)</a:t>
            </a:r>
            <a:endParaRPr lang="en-US" dirty="0"/>
          </a:p>
        </p:txBody>
      </p:sp>
      <p:sp>
        <p:nvSpPr>
          <p:cNvPr id="27" name="Oval 26"/>
          <p:cNvSpPr/>
          <p:nvPr/>
        </p:nvSpPr>
        <p:spPr>
          <a:xfrm>
            <a:off x="4495800" y="3352800"/>
            <a:ext cx="152400" cy="152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>
            <a:off x="4572000" y="35814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4648200" y="35052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724400" y="32766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0800000">
            <a:off x="4724400" y="3276600"/>
            <a:ext cx="1524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2" name="Content Placeholder 21" descr="step3-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Content Placeholder 6" descr="step3-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Content Placeholder 8" descr="nsa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36633" y="838200"/>
            <a:ext cx="7870733" cy="5486400"/>
          </a:xfrm>
        </p:spPr>
      </p:pic>
      <p:sp>
        <p:nvSpPr>
          <p:cNvPr id="10" name="TextBox 9"/>
          <p:cNvSpPr txBox="1"/>
          <p:nvPr/>
        </p:nvSpPr>
        <p:spPr>
          <a:xfrm>
            <a:off x="6934200" y="5257800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“approach”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096000" y="2057400"/>
            <a:ext cx="9525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“sliding”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200400" y="2983468"/>
            <a:ext cx="104067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“normal”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4: Place the end </a:t>
            </a:r>
            <a:r>
              <a:rPr lang="en-CA" dirty="0" err="1" smtClean="0"/>
              <a:t>effector</a:t>
            </a:r>
            <a:r>
              <a:rPr lang="en-CA" dirty="0" smtClean="0"/>
              <a:t>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a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distance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to the intersection of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measured along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i="1" dirty="0" err="1" smtClean="0">
                <a:latin typeface="Symbol" pitchFamily="18" charset="2"/>
                <a:cs typeface="Times New Roman" pitchFamily="18" charset="0"/>
              </a:rPr>
              <a:t>q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: angle from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measured about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5: Find the DH parameters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10" name="Content Placeholder 9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838200"/>
            <a:ext cx="5590113" cy="5486400"/>
          </a:xfrm>
        </p:spPr>
      </p:pic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114800" y="3429000"/>
          <a:ext cx="4572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Link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a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err="1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1" baseline="-250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en-US" i="1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Symbol" pitchFamily="18" charset="2"/>
                          <a:cs typeface="Times New Roman" pitchFamily="18" charset="0"/>
                        </a:rPr>
                        <a:t>q</a:t>
                      </a:r>
                      <a:r>
                        <a:rPr lang="en-CA" i="0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CA" i="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-90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i="1" dirty="0" smtClean="0">
                          <a:latin typeface="Times New Roman" pitchFamily="18" charset="0"/>
                          <a:cs typeface="Times New Roman" pitchFamily="18" charset="0"/>
                        </a:rPr>
                        <a:t>d</a:t>
                      </a:r>
                      <a:r>
                        <a:rPr lang="en-CA" baseline="-250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lang="en-CA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*</a:t>
                      </a:r>
                      <a:endParaRPr lang="en-US" baseline="-25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180516" y="4953000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* joint variable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RPP cylindrical manipulator</a:t>
            </a:r>
          </a:p>
          <a:p>
            <a:pPr lvl="2"/>
            <a:r>
              <a:rPr lang="en-US" dirty="0" smtClean="0"/>
              <a:t>http://strobotics.com/cylindrical-format-robot.htm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err="1" smtClean="0"/>
              <a:t>Denavit-Hartenberg</a:t>
            </a:r>
            <a:r>
              <a:rPr lang="en-CA" dirty="0" smtClean="0"/>
              <a:t> Forward Kinematics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Content Placeholder 6" descr="03_07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  <p:sp>
        <p:nvSpPr>
          <p:cNvPr id="8" name="TextBox 7"/>
          <p:cNvSpPr txBox="1"/>
          <p:nvPr/>
        </p:nvSpPr>
        <p:spPr>
          <a:xfrm>
            <a:off x="5867400" y="838200"/>
            <a:ext cx="296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How do we place the frames?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recall the DH transformation matrix</a:t>
            </a:r>
            <a:endParaRPr lang="en-US" dirty="0"/>
          </a:p>
        </p:txBody>
      </p:sp>
      <p:graphicFrame>
        <p:nvGraphicFramePr>
          <p:cNvPr id="104450" name="Object 2"/>
          <p:cNvGraphicFramePr>
            <a:graphicFrameLocks noChangeAspect="1"/>
          </p:cNvGraphicFramePr>
          <p:nvPr/>
        </p:nvGraphicFramePr>
        <p:xfrm>
          <a:off x="1803400" y="1547812"/>
          <a:ext cx="27686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0" name="Equation" r:id="rId3" imgW="1384200" imgH="253800" progId="Equation.3">
                  <p:embed/>
                </p:oleObj>
              </mc:Choice>
              <mc:Fallback>
                <p:oleObj name="Equation" r:id="rId3" imgW="1384200" imgH="2538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3400" y="1547812"/>
                        <a:ext cx="2768600" cy="585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2336800" y="2157412"/>
          <a:ext cx="3987800" cy="210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1" name="Equation" r:id="rId5" imgW="1993680" imgH="914400" progId="Equation.3">
                  <p:embed/>
                </p:oleObj>
              </mc:Choice>
              <mc:Fallback>
                <p:oleObj name="Equation" r:id="rId5" imgW="1993680" imgH="9144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6800" y="2157412"/>
                        <a:ext cx="3987800" cy="2109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2" name="Object 4"/>
          <p:cNvGraphicFramePr>
            <a:graphicFrameLocks noChangeAspect="1"/>
          </p:cNvGraphicFramePr>
          <p:nvPr/>
        </p:nvGraphicFramePr>
        <p:xfrm>
          <a:off x="2679700" y="4640263"/>
          <a:ext cx="482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2" name="Equation" r:id="rId7" imgW="241200" imgH="241200" progId="Equation.3">
                  <p:embed/>
                </p:oleObj>
              </mc:Choice>
              <mc:Fallback>
                <p:oleObj name="Equation" r:id="rId7" imgW="241200" imgH="2412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4640263"/>
                        <a:ext cx="482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3" name="Object 5"/>
          <p:cNvGraphicFramePr>
            <a:graphicFrameLocks noChangeAspect="1"/>
          </p:cNvGraphicFramePr>
          <p:nvPr/>
        </p:nvGraphicFramePr>
        <p:xfrm>
          <a:off x="3517900" y="4640263"/>
          <a:ext cx="5080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3" name="Equation" r:id="rId9" imgW="253800" imgH="241200" progId="Equation.3">
                  <p:embed/>
                </p:oleObj>
              </mc:Choice>
              <mc:Fallback>
                <p:oleObj name="Equation" r:id="rId9" imgW="253800" imgH="241200" progId="Equation.3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7900" y="4640263"/>
                        <a:ext cx="5080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454" name="Object 6"/>
          <p:cNvGraphicFramePr>
            <a:graphicFrameLocks noChangeAspect="1"/>
          </p:cNvGraphicFramePr>
          <p:nvPr/>
        </p:nvGraphicFramePr>
        <p:xfrm>
          <a:off x="4660900" y="4640263"/>
          <a:ext cx="482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64" name="Equation" r:id="rId11" imgW="241200" imgH="241200" progId="Equation.3">
                  <p:embed/>
                </p:oleObj>
              </mc:Choice>
              <mc:Fallback>
                <p:oleObj name="Equation" r:id="rId11" imgW="241200" imgH="241200" progId="Equation.3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60900" y="4640263"/>
                        <a:ext cx="482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2590800" y="2133600"/>
            <a:ext cx="6096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276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19600" y="2133600"/>
            <a:ext cx="914400" cy="16764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12" idx="2"/>
          </p:cNvCxnSpPr>
          <p:nvPr/>
        </p:nvCxnSpPr>
        <p:spPr>
          <a:xfrm rot="5400000">
            <a:off x="24765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2"/>
          </p:cNvCxnSpPr>
          <p:nvPr/>
        </p:nvCxnSpPr>
        <p:spPr>
          <a:xfrm rot="5400000">
            <a:off x="3314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4457700" y="4229100"/>
            <a:ext cx="83820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32" name="Content Placeholder 3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         axis of actuation for 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pic>
        <p:nvPicPr>
          <p:cNvPr id="33" name="Content Placeholder 17" descr="prismati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38700" y="2228850"/>
            <a:ext cx="4229100" cy="2400300"/>
          </a:xfrm>
          <a:prstGeom prst="rect">
            <a:avLst/>
          </a:prstGeom>
        </p:spPr>
      </p:pic>
      <p:graphicFrame>
        <p:nvGraphicFramePr>
          <p:cNvPr id="34" name="Object 6"/>
          <p:cNvGraphicFramePr>
            <a:graphicFrameLocks noChangeAspect="1"/>
          </p:cNvGraphicFramePr>
          <p:nvPr/>
        </p:nvGraphicFramePr>
        <p:xfrm>
          <a:off x="983965" y="5445481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6" name="Equation" r:id="rId4" imgW="164880" imgH="241200" progId="Equation.3">
                  <p:embed/>
                </p:oleObj>
              </mc:Choice>
              <mc:Fallback>
                <p:oleObj name="Equation" r:id="rId4" imgW="164880" imgH="241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3965" y="5445481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 descr="revolut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200" y="2228850"/>
            <a:ext cx="4229100" cy="2400300"/>
          </a:xfrm>
          <a:prstGeom prst="rect">
            <a:avLst/>
          </a:prstGeom>
        </p:spPr>
      </p:pic>
      <p:sp>
        <p:nvSpPr>
          <p:cNvPr id="36" name="TextBox 35"/>
          <p:cNvSpPr txBox="1"/>
          <p:nvPr/>
        </p:nvSpPr>
        <p:spPr>
          <a:xfrm>
            <a:off x="7620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5410200" y="2209800"/>
            <a:ext cx="7056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048000" y="22860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8001000" y="2209800"/>
            <a:ext cx="976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link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098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6553200" y="434340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smtClean="0"/>
              <a:t>joint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i+1</a:t>
            </a:r>
            <a:r>
              <a:rPr lang="en-CA" dirty="0" smtClean="0"/>
              <a:t> </a:t>
            </a:r>
            <a:endParaRPr lang="en-US" dirty="0"/>
          </a:p>
        </p:txBody>
      </p:sp>
      <p:graphicFrame>
        <p:nvGraphicFramePr>
          <p:cNvPr id="42" name="Object 6"/>
          <p:cNvGraphicFramePr>
            <a:graphicFrameLocks noChangeAspect="1"/>
          </p:cNvGraphicFramePr>
          <p:nvPr/>
        </p:nvGraphicFramePr>
        <p:xfrm>
          <a:off x="8650407" y="3469941"/>
          <a:ext cx="3302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7" name="Equation" r:id="rId7" imgW="164880" imgH="241200" progId="Equation.3">
                  <p:embed/>
                </p:oleObj>
              </mc:Choice>
              <mc:Fallback>
                <p:oleObj name="Equation" r:id="rId7" imgW="164880" imgH="241200" progId="Equation.3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50407" y="3469941"/>
                        <a:ext cx="3302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3" name="Straight Arrow Connector 42"/>
          <p:cNvCxnSpPr/>
          <p:nvPr/>
        </p:nvCxnSpPr>
        <p:spPr>
          <a:xfrm rot="5400000">
            <a:off x="952500" y="4533900"/>
            <a:ext cx="1219200" cy="6858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475260" y="3471532"/>
            <a:ext cx="59254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5482" name="Object 6"/>
          <p:cNvGraphicFramePr>
            <a:graphicFrameLocks noChangeAspect="1"/>
          </p:cNvGraphicFramePr>
          <p:nvPr/>
        </p:nvGraphicFramePr>
        <p:xfrm>
          <a:off x="610217" y="812010"/>
          <a:ext cx="6096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88" name="Equation" r:id="rId8" imgW="304560" imgH="241200" progId="Equation.3">
                  <p:embed/>
                </p:oleObj>
              </mc:Choice>
              <mc:Fallback>
                <p:oleObj name="Equation" r:id="rId8" imgW="304560" imgH="241200" progId="Equation.3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17" y="812010"/>
                        <a:ext cx="609600" cy="555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1: Choose the z-axis for each frame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3" name="Content Placeholder 2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 smtClean="0"/>
          </a:p>
          <a:p>
            <a:pPr lvl="2"/>
            <a:r>
              <a:rPr lang="en-CA" dirty="0" smtClean="0"/>
              <a:t>Warning: the picture is deceiving. We do not yet know the origin of the frames; all we know at this point is that each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points along a joint axis</a:t>
            </a:r>
            <a:endParaRPr lang="en-US" dirty="0"/>
          </a:p>
        </p:txBody>
      </p:sp>
      <p:pic>
        <p:nvPicPr>
          <p:cNvPr id="24" name="Content Placeholder 21" descr="step1.jpg"/>
          <p:cNvPicPr>
            <a:picLocks noChangeAspect="1"/>
          </p:cNvPicPr>
          <p:nvPr/>
        </p:nvPicPr>
        <p:blipFill>
          <a:blip r:embed="rId2" cstate="print"/>
          <a:srcRect b="17268"/>
          <a:stretch>
            <a:fillRect/>
          </a:stretch>
        </p:blipFill>
        <p:spPr>
          <a:xfrm>
            <a:off x="1776943" y="838200"/>
            <a:ext cx="5590113" cy="4539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place the origin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anywhere on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often the choice of location is obvious</a:t>
            </a:r>
          </a:p>
          <a:p>
            <a:r>
              <a:rPr lang="en-CA" dirty="0" smtClean="0"/>
              <a:t>choose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and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CA" baseline="-25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CA" dirty="0" smtClean="0"/>
              <a:t> so that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{0}</a:t>
            </a:r>
            <a:r>
              <a:rPr lang="en-CA" dirty="0" smtClean="0"/>
              <a:t> is right-handed</a:t>
            </a:r>
          </a:p>
          <a:p>
            <a:pPr lvl="1"/>
            <a:r>
              <a:rPr lang="en-CA" dirty="0" smtClean="0"/>
              <a:t>often the choice of directions is obvious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2: Establish frame {0}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Content Placeholder 6" descr="step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776943" y="838200"/>
            <a:ext cx="5590113" cy="54864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Step 3: Iteratively construct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{1}</a:t>
            </a:r>
            <a:r>
              <a:rPr lang="en-CA" dirty="0" smtClean="0"/>
              <a:t>,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{2}</a:t>
            </a:r>
            <a:r>
              <a:rPr lang="en-CA" dirty="0" smtClean="0"/>
              <a:t>, ...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77CA0A33-8D6A-4020-BA1F-B65AE94B6184}" type="datetime1">
              <a:rPr lang="en-US" smtClean="0"/>
              <a:pPr algn="r"/>
              <a:t>1/20/2012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57DED-2631-4FEA-894F-3C72F5E7FC9E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using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-1}</a:t>
            </a:r>
            <a:r>
              <a:rPr lang="en-CA" dirty="0" smtClean="0"/>
              <a:t> construct frame 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{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>
                <a:latin typeface="Times New Roman" pitchFamily="18" charset="0"/>
                <a:cs typeface="Times New Roman" pitchFamily="18" charset="0"/>
              </a:rPr>
              <a:t>}</a:t>
            </a:r>
            <a:r>
              <a:rPr lang="en-CA" dirty="0" smtClean="0"/>
              <a:t> </a:t>
            </a:r>
          </a:p>
          <a:p>
            <a:pPr lvl="1"/>
            <a:r>
              <a:rPr lang="en-CA" dirty="0" smtClean="0"/>
              <a:t>DH1: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is perpendicular to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</a:p>
          <a:p>
            <a:pPr lvl="1"/>
            <a:r>
              <a:rPr lang="en-CA" dirty="0" smtClean="0"/>
              <a:t>DH2: 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intersects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</a:t>
            </a:r>
          </a:p>
          <a:p>
            <a:r>
              <a:rPr lang="en-CA" dirty="0" smtClean="0"/>
              <a:t>3 cases to consider depending on the relationship between </a:t>
            </a:r>
            <a:r>
              <a:rPr lang="en-CA" i="1" dirty="0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smtClean="0">
                <a:latin typeface="Times New Roman" pitchFamily="18" charset="0"/>
                <a:cs typeface="Times New Roman" pitchFamily="18" charset="0"/>
              </a:rPr>
              <a:t>i-1</a:t>
            </a:r>
            <a:r>
              <a:rPr lang="en-CA" dirty="0" smtClean="0"/>
              <a:t> and </a:t>
            </a:r>
            <a:r>
              <a:rPr lang="en-CA" i="1" dirty="0" err="1" smtClean="0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CA" i="1" baseline="-25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CA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1408</TotalTime>
  <Words>500</Words>
  <Application>Microsoft Office PowerPoint</Application>
  <PresentationFormat>On-screen Show (4:3)</PresentationFormat>
  <Paragraphs>143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Origin</vt:lpstr>
      <vt:lpstr>Equation</vt:lpstr>
      <vt:lpstr>Day 08</vt:lpstr>
      <vt:lpstr>Denavit-Hartenberg Forward Kinematics</vt:lpstr>
      <vt:lpstr>Denavit-Hartenberg Forward Kinematics</vt:lpstr>
      <vt:lpstr>Step 1: Choose the z-axis for each frame</vt:lpstr>
      <vt:lpstr>Step 1: Choose the z-axis for each frame</vt:lpstr>
      <vt:lpstr>Step 1: Choose the z-axis for each frame</vt:lpstr>
      <vt:lpstr>Step 2: Establish frame {0}</vt:lpstr>
      <vt:lpstr>Step 2: Establish frame {0}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3: Iteratively construct {1}, {2}, ... {n-1}</vt:lpstr>
      <vt:lpstr>Step 4: Place the end effector frame</vt:lpstr>
      <vt:lpstr>Step 4: Place the end effector frame</vt:lpstr>
      <vt:lpstr>Step 5: Find the DH parameters</vt:lpstr>
      <vt:lpstr>Step 5: Find the DH parameters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02</dc:title>
  <dc:creator>mab</dc:creator>
  <cp:lastModifiedBy>Burton Ma</cp:lastModifiedBy>
  <cp:revision>22</cp:revision>
  <dcterms:created xsi:type="dcterms:W3CDTF">2011-01-07T01:27:12Z</dcterms:created>
  <dcterms:modified xsi:type="dcterms:W3CDTF">2012-01-20T19:11:56Z</dcterms:modified>
</cp:coreProperties>
</file>